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4" r:id="rId2"/>
    <p:sldId id="263"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533F23-FE92-4DFF-B505-4A55B818A302}" type="datetimeFigureOut">
              <a:rPr lang="en-US" smtClean="0"/>
              <a:t>22/03/2018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DD69B9-25C9-4CF1-BA4B-058613DFDB28}" type="slidenum">
              <a:rPr lang="en-US" smtClean="0"/>
              <a:t>‹#›</a:t>
            </a:fld>
            <a:endParaRPr lang="en-US"/>
          </a:p>
        </p:txBody>
      </p:sp>
    </p:spTree>
    <p:extLst>
      <p:ext uri="{BB962C8B-B14F-4D97-AF65-F5344CB8AC3E}">
        <p14:creationId xmlns:p14="http://schemas.microsoft.com/office/powerpoint/2010/main" val="240919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DD69B9-25C9-4CF1-BA4B-058613DFDB28}" type="slidenum">
              <a:rPr lang="en-US" smtClean="0"/>
              <a:t>3</a:t>
            </a:fld>
            <a:endParaRPr lang="en-US"/>
          </a:p>
        </p:txBody>
      </p:sp>
    </p:spTree>
    <p:extLst>
      <p:ext uri="{BB962C8B-B14F-4D97-AF65-F5344CB8AC3E}">
        <p14:creationId xmlns:p14="http://schemas.microsoft.com/office/powerpoint/2010/main" val="3951893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6C07A1-C803-4E43-B097-4746184AE3E8}" type="datetimeFigureOut">
              <a:rPr lang="en-US" smtClean="0"/>
              <a:t>22/03/2018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B3A9-E175-48E4-9436-D9C781C5DED6}" type="slidenum">
              <a:rPr lang="en-US" smtClean="0"/>
              <a:t>‹#›</a:t>
            </a:fld>
            <a:endParaRPr lang="en-US"/>
          </a:p>
        </p:txBody>
      </p:sp>
    </p:spTree>
    <p:extLst>
      <p:ext uri="{BB962C8B-B14F-4D97-AF65-F5344CB8AC3E}">
        <p14:creationId xmlns:p14="http://schemas.microsoft.com/office/powerpoint/2010/main" val="3895823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C07A1-C803-4E43-B097-4746184AE3E8}" type="datetimeFigureOut">
              <a:rPr lang="en-US" smtClean="0"/>
              <a:t>22/03/2018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B3A9-E175-48E4-9436-D9C781C5DED6}" type="slidenum">
              <a:rPr lang="en-US" smtClean="0"/>
              <a:t>‹#›</a:t>
            </a:fld>
            <a:endParaRPr lang="en-US"/>
          </a:p>
        </p:txBody>
      </p:sp>
    </p:spTree>
    <p:extLst>
      <p:ext uri="{BB962C8B-B14F-4D97-AF65-F5344CB8AC3E}">
        <p14:creationId xmlns:p14="http://schemas.microsoft.com/office/powerpoint/2010/main" val="164182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C07A1-C803-4E43-B097-4746184AE3E8}" type="datetimeFigureOut">
              <a:rPr lang="en-US" smtClean="0"/>
              <a:t>22/03/2018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B3A9-E175-48E4-9436-D9C781C5DED6}" type="slidenum">
              <a:rPr lang="en-US" smtClean="0"/>
              <a:t>‹#›</a:t>
            </a:fld>
            <a:endParaRPr lang="en-US"/>
          </a:p>
        </p:txBody>
      </p:sp>
    </p:spTree>
    <p:extLst>
      <p:ext uri="{BB962C8B-B14F-4D97-AF65-F5344CB8AC3E}">
        <p14:creationId xmlns:p14="http://schemas.microsoft.com/office/powerpoint/2010/main" val="3113146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C07A1-C803-4E43-B097-4746184AE3E8}" type="datetimeFigureOut">
              <a:rPr lang="en-US" smtClean="0"/>
              <a:t>22/03/2018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B3A9-E175-48E4-9436-D9C781C5DED6}" type="slidenum">
              <a:rPr lang="en-US" smtClean="0"/>
              <a:t>‹#›</a:t>
            </a:fld>
            <a:endParaRPr lang="en-US"/>
          </a:p>
        </p:txBody>
      </p:sp>
    </p:spTree>
    <p:extLst>
      <p:ext uri="{BB962C8B-B14F-4D97-AF65-F5344CB8AC3E}">
        <p14:creationId xmlns:p14="http://schemas.microsoft.com/office/powerpoint/2010/main" val="110594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6C07A1-C803-4E43-B097-4746184AE3E8}" type="datetimeFigureOut">
              <a:rPr lang="en-US" smtClean="0"/>
              <a:t>22/03/2018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B3A9-E175-48E4-9436-D9C781C5DED6}" type="slidenum">
              <a:rPr lang="en-US" smtClean="0"/>
              <a:t>‹#›</a:t>
            </a:fld>
            <a:endParaRPr lang="en-US"/>
          </a:p>
        </p:txBody>
      </p:sp>
    </p:spTree>
    <p:extLst>
      <p:ext uri="{BB962C8B-B14F-4D97-AF65-F5344CB8AC3E}">
        <p14:creationId xmlns:p14="http://schemas.microsoft.com/office/powerpoint/2010/main" val="21745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6C07A1-C803-4E43-B097-4746184AE3E8}" type="datetimeFigureOut">
              <a:rPr lang="en-US" smtClean="0"/>
              <a:t>22/03/2018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1B3A9-E175-48E4-9436-D9C781C5DED6}" type="slidenum">
              <a:rPr lang="en-US" smtClean="0"/>
              <a:t>‹#›</a:t>
            </a:fld>
            <a:endParaRPr lang="en-US"/>
          </a:p>
        </p:txBody>
      </p:sp>
    </p:spTree>
    <p:extLst>
      <p:ext uri="{BB962C8B-B14F-4D97-AF65-F5344CB8AC3E}">
        <p14:creationId xmlns:p14="http://schemas.microsoft.com/office/powerpoint/2010/main" val="1529408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6C07A1-C803-4E43-B097-4746184AE3E8}" type="datetimeFigureOut">
              <a:rPr lang="en-US" smtClean="0"/>
              <a:t>22/03/2018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C1B3A9-E175-48E4-9436-D9C781C5DED6}" type="slidenum">
              <a:rPr lang="en-US" smtClean="0"/>
              <a:t>‹#›</a:t>
            </a:fld>
            <a:endParaRPr lang="en-US"/>
          </a:p>
        </p:txBody>
      </p:sp>
    </p:spTree>
    <p:extLst>
      <p:ext uri="{BB962C8B-B14F-4D97-AF65-F5344CB8AC3E}">
        <p14:creationId xmlns:p14="http://schemas.microsoft.com/office/powerpoint/2010/main" val="251410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6C07A1-C803-4E43-B097-4746184AE3E8}" type="datetimeFigureOut">
              <a:rPr lang="en-US" smtClean="0"/>
              <a:t>22/03/2018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C1B3A9-E175-48E4-9436-D9C781C5DED6}" type="slidenum">
              <a:rPr lang="en-US" smtClean="0"/>
              <a:t>‹#›</a:t>
            </a:fld>
            <a:endParaRPr lang="en-US"/>
          </a:p>
        </p:txBody>
      </p:sp>
    </p:spTree>
    <p:extLst>
      <p:ext uri="{BB962C8B-B14F-4D97-AF65-F5344CB8AC3E}">
        <p14:creationId xmlns:p14="http://schemas.microsoft.com/office/powerpoint/2010/main" val="19771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C07A1-C803-4E43-B097-4746184AE3E8}" type="datetimeFigureOut">
              <a:rPr lang="en-US" smtClean="0"/>
              <a:t>22/03/2018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1B3A9-E175-48E4-9436-D9C781C5DED6}" type="slidenum">
              <a:rPr lang="en-US" smtClean="0"/>
              <a:t>‹#›</a:t>
            </a:fld>
            <a:endParaRPr lang="en-US"/>
          </a:p>
        </p:txBody>
      </p:sp>
    </p:spTree>
    <p:extLst>
      <p:ext uri="{BB962C8B-B14F-4D97-AF65-F5344CB8AC3E}">
        <p14:creationId xmlns:p14="http://schemas.microsoft.com/office/powerpoint/2010/main" val="235544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C07A1-C803-4E43-B097-4746184AE3E8}" type="datetimeFigureOut">
              <a:rPr lang="en-US" smtClean="0"/>
              <a:t>22/03/2018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1B3A9-E175-48E4-9436-D9C781C5DED6}" type="slidenum">
              <a:rPr lang="en-US" smtClean="0"/>
              <a:t>‹#›</a:t>
            </a:fld>
            <a:endParaRPr lang="en-US"/>
          </a:p>
        </p:txBody>
      </p:sp>
    </p:spTree>
    <p:extLst>
      <p:ext uri="{BB962C8B-B14F-4D97-AF65-F5344CB8AC3E}">
        <p14:creationId xmlns:p14="http://schemas.microsoft.com/office/powerpoint/2010/main" val="3961896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C07A1-C803-4E43-B097-4746184AE3E8}" type="datetimeFigureOut">
              <a:rPr lang="en-US" smtClean="0"/>
              <a:t>22/03/2018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1B3A9-E175-48E4-9436-D9C781C5DED6}" type="slidenum">
              <a:rPr lang="en-US" smtClean="0"/>
              <a:t>‹#›</a:t>
            </a:fld>
            <a:endParaRPr lang="en-US"/>
          </a:p>
        </p:txBody>
      </p:sp>
    </p:spTree>
    <p:extLst>
      <p:ext uri="{BB962C8B-B14F-4D97-AF65-F5344CB8AC3E}">
        <p14:creationId xmlns:p14="http://schemas.microsoft.com/office/powerpoint/2010/main" val="201850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C07A1-C803-4E43-B097-4746184AE3E8}" type="datetimeFigureOut">
              <a:rPr lang="en-US" smtClean="0"/>
              <a:t>22/03/2018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1B3A9-E175-48E4-9436-D9C781C5DED6}" type="slidenum">
              <a:rPr lang="en-US" smtClean="0"/>
              <a:t>‹#›</a:t>
            </a:fld>
            <a:endParaRPr lang="en-US"/>
          </a:p>
        </p:txBody>
      </p:sp>
    </p:spTree>
    <p:extLst>
      <p:ext uri="{BB962C8B-B14F-4D97-AF65-F5344CB8AC3E}">
        <p14:creationId xmlns:p14="http://schemas.microsoft.com/office/powerpoint/2010/main" val="2618313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8447"/>
            <a:ext cx="8229600" cy="4491353"/>
          </a:xfrm>
          <a:prstGeom prst="rect">
            <a:avLst/>
          </a:prstGeom>
        </p:spPr>
      </p:pic>
      <p:sp>
        <p:nvSpPr>
          <p:cNvPr id="2" name="Title 1"/>
          <p:cNvSpPr>
            <a:spLocks noGrp="1"/>
          </p:cNvSpPr>
          <p:nvPr>
            <p:ph type="title"/>
          </p:nvPr>
        </p:nvSpPr>
        <p:spPr>
          <a:xfrm>
            <a:off x="457200" y="1447800"/>
            <a:ext cx="8229600" cy="1143000"/>
          </a:xfrm>
        </p:spPr>
        <p:txBody>
          <a:bodyPr>
            <a:normAutofit fontScale="90000"/>
          </a:bodyPr>
          <a:lstStyle/>
          <a:p>
            <a:r>
              <a:rPr lang="vi-VN" b="1" i="1" dirty="0">
                <a:solidFill>
                  <a:srgbClr val="EE1700"/>
                </a:solidFill>
                <a:effectLst>
                  <a:glow rad="127000">
                    <a:schemeClr val="accent6">
                      <a:lumMod val="20000"/>
                      <a:lumOff val="80000"/>
                    </a:schemeClr>
                  </a:glow>
                </a:effectLst>
                <a:cs typeface="Times New Roman" pitchFamily="18" charset="0"/>
              </a:rPr>
              <a:t>Hân hạnh giới thiệu chương trình</a:t>
            </a:r>
            <a:br>
              <a:rPr lang="vi-VN" b="1" i="1" dirty="0">
                <a:solidFill>
                  <a:srgbClr val="EE1700"/>
                </a:solidFill>
                <a:effectLst>
                  <a:glow rad="127000">
                    <a:schemeClr val="accent6">
                      <a:lumMod val="20000"/>
                      <a:lumOff val="80000"/>
                    </a:schemeClr>
                  </a:glow>
                </a:effectLst>
                <a:cs typeface="Times New Roman" pitchFamily="18" charset="0"/>
              </a:rPr>
            </a:br>
            <a:endParaRPr lang="en-US" dirty="0"/>
          </a:p>
        </p:txBody>
      </p:sp>
      <p:sp>
        <p:nvSpPr>
          <p:cNvPr id="3" name="Content Placeholder 2"/>
          <p:cNvSpPr>
            <a:spLocks noGrp="1"/>
          </p:cNvSpPr>
          <p:nvPr>
            <p:ph idx="1"/>
          </p:nvPr>
        </p:nvSpPr>
        <p:spPr>
          <a:xfrm>
            <a:off x="457200" y="3657600"/>
            <a:ext cx="8229600" cy="2468563"/>
          </a:xfrm>
        </p:spPr>
        <p:txBody>
          <a:bodyPr/>
          <a:lstStyle/>
          <a:p>
            <a:pPr marL="0" indent="0">
              <a:buNone/>
            </a:pPr>
            <a:endParaRPr lang="vi-VN" dirty="0" smtClean="0"/>
          </a:p>
          <a:p>
            <a:endParaRPr lang="en-US" dirty="0"/>
          </a:p>
        </p:txBody>
      </p:sp>
      <p:pic>
        <p:nvPicPr>
          <p:cNvPr id="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8194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v.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0"/>
            <a:ext cx="2638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88869" y="6324600"/>
            <a:ext cx="4100033" cy="400110"/>
          </a:xfrm>
          <a:prstGeom prst="rect">
            <a:avLst/>
          </a:prstGeom>
        </p:spPr>
        <p:txBody>
          <a:bodyPr wrap="none">
            <a:spAutoFit/>
          </a:bodyPr>
          <a:lstStyle/>
          <a:p>
            <a:r>
              <a:rPr lang="vi-VN" sz="2000" b="1" dirty="0">
                <a:solidFill>
                  <a:srgbClr val="FFC000"/>
                </a:solidFill>
                <a:latin typeface="+mj-lt"/>
              </a:rPr>
              <a:t>Bản quyền TayViet Communication</a:t>
            </a:r>
          </a:p>
        </p:txBody>
      </p:sp>
    </p:spTree>
    <p:extLst>
      <p:ext uri="{BB962C8B-B14F-4D97-AF65-F5344CB8AC3E}">
        <p14:creationId xmlns:p14="http://schemas.microsoft.com/office/powerpoint/2010/main" val="3709793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400800"/>
            <a:ext cx="4800600" cy="685800"/>
          </a:xfrm>
        </p:spPr>
        <p:txBody>
          <a:bodyPr>
            <a:normAutofit fontScale="90000"/>
          </a:bodyPr>
          <a:lstStyle/>
          <a:p>
            <a:r>
              <a:rPr lang="vi-VN" sz="2000" b="1" dirty="0">
                <a:solidFill>
                  <a:srgbClr val="FFC000"/>
                </a:solidFill>
              </a:rPr>
              <a:t>Bản quyền TayViet Communication</a:t>
            </a:r>
            <a:br>
              <a:rPr lang="vi-VN" sz="2000" b="1" dirty="0">
                <a:solidFill>
                  <a:srgbClr val="FFC000"/>
                </a:solidFill>
              </a:rPr>
            </a:br>
            <a:endParaRPr lang="en-US" sz="2000" dirty="0"/>
          </a:p>
        </p:txBody>
      </p:sp>
      <p:sp>
        <p:nvSpPr>
          <p:cNvPr id="3" name="Content Placeholder 2"/>
          <p:cNvSpPr>
            <a:spLocks noGrp="1"/>
          </p:cNvSpPr>
          <p:nvPr>
            <p:ph idx="1"/>
          </p:nvPr>
        </p:nvSpPr>
        <p:spPr>
          <a:xfrm>
            <a:off x="152400" y="1219200"/>
            <a:ext cx="8839200" cy="2743200"/>
          </a:xfrm>
          <a:ln w="57150">
            <a:solidFill>
              <a:srgbClr val="7030A0"/>
            </a:solidFill>
          </a:ln>
        </p:spPr>
        <p:txBody>
          <a:bodyPr>
            <a:normAutofit lnSpcReduction="10000"/>
          </a:bodyPr>
          <a:lstStyle/>
          <a:p>
            <a:pPr marL="0" indent="0">
              <a:buNone/>
            </a:pPr>
            <a:r>
              <a:rPr lang="vi-VN" sz="2000" dirty="0" smtClean="0">
                <a:latin typeface="+mj-lt"/>
              </a:rPr>
              <a:t>     </a:t>
            </a:r>
            <a:r>
              <a:rPr lang="vi-VN" sz="2000" dirty="0" smtClean="0">
                <a:solidFill>
                  <a:srgbClr val="FFFF00"/>
                </a:solidFill>
                <a:latin typeface="+mj-lt"/>
              </a:rPr>
              <a:t>Quý bà giỏi giang yêu cầu hội tụ những yếu tố ‘’ Tài Năng, Trách Nhiệm, Tôn Vinh ’’</a:t>
            </a:r>
          </a:p>
          <a:p>
            <a:pPr>
              <a:buFont typeface="Wingdings" pitchFamily="2" charset="2"/>
              <a:buChar char="v"/>
            </a:pPr>
            <a:r>
              <a:rPr lang="vi-VN" sz="2000" i="1" u="sng" dirty="0" smtClean="0">
                <a:solidFill>
                  <a:srgbClr val="FFFF00"/>
                </a:solidFill>
                <a:latin typeface="+mj-lt"/>
              </a:rPr>
              <a:t>Tài năng chẳng kém thua ai: </a:t>
            </a:r>
            <a:r>
              <a:rPr lang="vi-VN" sz="2000" dirty="0" smtClean="0">
                <a:solidFill>
                  <a:srgbClr val="FFFF00"/>
                </a:solidFill>
                <a:latin typeface="+mj-lt"/>
              </a:rPr>
              <a:t>với sự vươn lên mạnh mẽ trên con đường lập thân lập nghiệp đã tạo điều kiện cho nhiều quí bà được tỏa sáng trên nhiều lĩnh vực đời sống.</a:t>
            </a:r>
          </a:p>
          <a:p>
            <a:pPr>
              <a:buFont typeface="Wingdings" pitchFamily="2" charset="2"/>
              <a:buChar char="v"/>
            </a:pPr>
            <a:r>
              <a:rPr lang="vi-VN" sz="2000" i="1" u="sng" dirty="0" smtClean="0">
                <a:solidFill>
                  <a:srgbClr val="FFFF00"/>
                </a:solidFill>
                <a:latin typeface="+mj-lt"/>
              </a:rPr>
              <a:t>Trách nhiệm với gia đình: </a:t>
            </a:r>
            <a:r>
              <a:rPr lang="vi-VN" sz="2000" dirty="0" smtClean="0">
                <a:solidFill>
                  <a:srgbClr val="FFFF00"/>
                </a:solidFill>
                <a:latin typeface="+mj-lt"/>
              </a:rPr>
              <a:t>vẫn làm tròn trách nhiệm của người vợ, người mẹ trong tổ ấm yêu thương của mình.</a:t>
            </a:r>
          </a:p>
          <a:p>
            <a:pPr>
              <a:buFont typeface="Wingdings" pitchFamily="2" charset="2"/>
              <a:buChar char="v"/>
            </a:pPr>
            <a:r>
              <a:rPr lang="vi-VN" sz="2000" i="1" u="sng" dirty="0" smtClean="0">
                <a:solidFill>
                  <a:srgbClr val="FFFF00"/>
                </a:solidFill>
                <a:latin typeface="+mj-lt"/>
              </a:rPr>
              <a:t>Xứng đáng được tôn vinh: </a:t>
            </a:r>
            <a:r>
              <a:rPr lang="vi-VN" sz="2000" dirty="0" smtClean="0">
                <a:solidFill>
                  <a:srgbClr val="FFFF00"/>
                </a:solidFill>
                <a:latin typeface="+mj-lt"/>
              </a:rPr>
              <a:t>đề cao, tôn vinh vai trò phụ nữ trong xây dựng hạnh phúc gia đình và đóng góp tích cực cho xã hội.</a:t>
            </a:r>
          </a:p>
          <a:p>
            <a:pPr marL="0" indent="0">
              <a:buNone/>
            </a:pPr>
            <a:endParaRPr lang="en-US"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432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2819400" y="76200"/>
            <a:ext cx="6248400" cy="9874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b="1" dirty="0" smtClean="0">
                <a:solidFill>
                  <a:srgbClr val="FF0000"/>
                </a:solidFill>
                <a:latin typeface="+mj-lt"/>
              </a:rPr>
              <a:t>NỘI DUNG CHƯƠNG TRÌNH</a:t>
            </a:r>
            <a:endParaRPr lang="en-US" sz="3500" b="1" dirty="0">
              <a:solidFill>
                <a:srgbClr val="FF0000"/>
              </a:solidFill>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038601"/>
            <a:ext cx="3048000" cy="2364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4038600"/>
            <a:ext cx="3429000" cy="2364600"/>
          </a:xfrm>
          <a:prstGeom prst="rect">
            <a:avLst/>
          </a:prstGeom>
        </p:spPr>
      </p:pic>
    </p:spTree>
    <p:extLst>
      <p:ext uri="{BB962C8B-B14F-4D97-AF65-F5344CB8AC3E}">
        <p14:creationId xmlns:p14="http://schemas.microsoft.com/office/powerpoint/2010/main" val="670323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5410200" cy="1447800"/>
          </a:xfrm>
          <a:ln w="28575">
            <a:solidFill>
              <a:schemeClr val="accent1"/>
            </a:solidFill>
          </a:ln>
        </p:spPr>
        <p:txBody>
          <a:bodyPr>
            <a:noAutofit/>
          </a:bodyPr>
          <a:lstStyle/>
          <a:p>
            <a:pPr algn="l"/>
            <a:r>
              <a:rPr lang="vi-VN" sz="2000" b="1" dirty="0" smtClean="0">
                <a:solidFill>
                  <a:srgbClr val="FFFF00"/>
                </a:solidFill>
                <a:latin typeface="Times New Roman" pitchFamily="18" charset="0"/>
                <a:cs typeface="Times New Roman" pitchFamily="18" charset="0"/>
              </a:rPr>
              <a:t>               Vượt lên chính mình </a:t>
            </a:r>
            <a:r>
              <a:rPr lang="vi-VN" sz="2000" b="1" dirty="0" smtClean="0">
                <a:latin typeface="Times New Roman" pitchFamily="18" charset="0"/>
                <a:cs typeface="Times New Roman" pitchFamily="18" charset="0"/>
              </a:rPr>
              <a:t>(7 phút)</a:t>
            </a:r>
            <a:r>
              <a:rPr lang="vi-VN" sz="2000" dirty="0" smtClean="0">
                <a:latin typeface="Times New Roman" pitchFamily="18" charset="0"/>
                <a:cs typeface="Times New Roman" pitchFamily="18" charset="0"/>
              </a:rPr>
              <a:t/>
            </a:r>
            <a:br>
              <a:rPr lang="vi-VN" sz="2000" dirty="0" smtClean="0">
                <a:latin typeface="Times New Roman" pitchFamily="18" charset="0"/>
                <a:cs typeface="Times New Roman" pitchFamily="18" charset="0"/>
              </a:rPr>
            </a:br>
            <a:r>
              <a:rPr lang="vi-VN" sz="2000" dirty="0" smtClean="0">
                <a:latin typeface="Times New Roman" pitchFamily="18" charset="0"/>
                <a:cs typeface="Times New Roman" pitchFamily="18" charset="0"/>
              </a:rPr>
              <a:t>Điểm những khó khăn, vất vả của gia đình, bản thân lúc mới bước chân vào đời... Và những khát khao vươn lên chinh phục ước mơ.</a:t>
            </a:r>
            <a:endParaRPr lang="en-US" sz="2000" dirty="0">
              <a:latin typeface="Times New Roman" pitchFamily="18" charset="0"/>
              <a:cs typeface="Times New Roman" pitchFamily="18" charset="0"/>
            </a:endParaRPr>
          </a:p>
        </p:txBody>
      </p:sp>
      <p:sp>
        <p:nvSpPr>
          <p:cNvPr id="3" name="Content Placeholder 2"/>
          <p:cNvSpPr>
            <a:spLocks noGrp="1"/>
          </p:cNvSpPr>
          <p:nvPr>
            <p:ph idx="1"/>
          </p:nvPr>
        </p:nvSpPr>
        <p:spPr>
          <a:xfrm>
            <a:off x="3086100" y="3276600"/>
            <a:ext cx="5219700" cy="1143000"/>
          </a:xfrm>
          <a:ln w="38100">
            <a:solidFill>
              <a:schemeClr val="tx2"/>
            </a:solidFill>
          </a:ln>
        </p:spPr>
        <p:txBody>
          <a:bodyPr>
            <a:normAutofit/>
          </a:bodyPr>
          <a:lstStyle/>
          <a:p>
            <a:pPr marL="0" indent="0">
              <a:buNone/>
            </a:pPr>
            <a:r>
              <a:rPr lang="vi-VN" sz="2000" b="1" dirty="0" smtClean="0">
                <a:solidFill>
                  <a:srgbClr val="FF3399"/>
                </a:solidFill>
                <a:latin typeface="+mj-lt"/>
              </a:rPr>
              <a:t>                </a:t>
            </a:r>
            <a:r>
              <a:rPr lang="vi-VN" sz="2000" b="1" dirty="0" smtClean="0">
                <a:solidFill>
                  <a:srgbClr val="FFFF00"/>
                </a:solidFill>
                <a:latin typeface="+mj-lt"/>
              </a:rPr>
              <a:t>Tỏa sáng </a:t>
            </a:r>
            <a:r>
              <a:rPr lang="vi-VN" sz="2000" b="1" dirty="0" smtClean="0">
                <a:latin typeface="+mj-lt"/>
              </a:rPr>
              <a:t>( 8  phút)</a:t>
            </a:r>
          </a:p>
          <a:p>
            <a:pPr marL="0" indent="0">
              <a:buNone/>
            </a:pPr>
            <a:r>
              <a:rPr lang="vi-VN" sz="2000" dirty="0" smtClean="0">
                <a:latin typeface="+mj-lt"/>
              </a:rPr>
              <a:t>Khẳng định thành công trên nhiều lĩnh vực, không thua kém cánh mày râu.</a:t>
            </a:r>
          </a:p>
          <a:p>
            <a:endParaRPr lang="en-US" dirty="0"/>
          </a:p>
        </p:txBody>
      </p:sp>
      <p:pic>
        <p:nvPicPr>
          <p:cNvPr id="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667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2743200" y="76200"/>
            <a:ext cx="6324600" cy="10636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b="1" dirty="0" smtClean="0">
                <a:solidFill>
                  <a:srgbClr val="FF0000"/>
                </a:solidFill>
                <a:latin typeface="+mj-lt"/>
              </a:rPr>
              <a:t>KẾT CẤU CHƯƠNG TRÌNH</a:t>
            </a:r>
            <a:endParaRPr lang="en-US" sz="3500" b="1" dirty="0">
              <a:solidFill>
                <a:srgbClr val="FF0000"/>
              </a:solidFill>
              <a:latin typeface="+mj-lt"/>
            </a:endParaRPr>
          </a:p>
        </p:txBody>
      </p:sp>
      <p:sp>
        <p:nvSpPr>
          <p:cNvPr id="6" name="Rectangle 5"/>
          <p:cNvSpPr/>
          <p:nvPr/>
        </p:nvSpPr>
        <p:spPr>
          <a:xfrm>
            <a:off x="762000" y="5029200"/>
            <a:ext cx="5029200" cy="1323439"/>
          </a:xfrm>
          <a:prstGeom prst="rect">
            <a:avLst/>
          </a:prstGeom>
          <a:ln w="38100">
            <a:solidFill>
              <a:schemeClr val="tx2"/>
            </a:solidFill>
          </a:ln>
        </p:spPr>
        <p:txBody>
          <a:bodyPr wrap="square">
            <a:spAutoFit/>
          </a:bodyPr>
          <a:lstStyle/>
          <a:p>
            <a:r>
              <a:rPr lang="vi-VN" sz="2000" b="1" dirty="0" smtClean="0">
                <a:solidFill>
                  <a:srgbClr val="FF3399"/>
                </a:solidFill>
                <a:effectLst>
                  <a:glow rad="63500">
                    <a:schemeClr val="accent5">
                      <a:lumMod val="20000"/>
                      <a:lumOff val="80000"/>
                      <a:alpha val="40000"/>
                    </a:schemeClr>
                  </a:glow>
                  <a:reflection stA="27000" endPos="56000" dir="5400000" sy="-100000" algn="bl" rotWithShape="0"/>
                </a:effectLst>
                <a:latin typeface="Times New Roman" pitchFamily="18" charset="0"/>
                <a:cs typeface="Times New Roman" pitchFamily="18" charset="0"/>
              </a:rPr>
              <a:t>               </a:t>
            </a:r>
            <a:r>
              <a:rPr lang="vi-VN" sz="2000" b="1" dirty="0" smtClean="0">
                <a:solidFill>
                  <a:srgbClr val="FFFF00"/>
                </a:solidFill>
                <a:effectLst>
                  <a:glow rad="63500">
                    <a:schemeClr val="accent5">
                      <a:lumMod val="20000"/>
                      <a:lumOff val="80000"/>
                      <a:alpha val="40000"/>
                    </a:schemeClr>
                  </a:glow>
                  <a:reflection stA="27000" endPos="56000" dir="5400000" sy="-100000" algn="bl" rotWithShape="0"/>
                </a:effectLst>
                <a:latin typeface="Times New Roman" pitchFamily="18" charset="0"/>
                <a:cs typeface="Times New Roman" pitchFamily="18" charset="0"/>
              </a:rPr>
              <a:t>Điểm tựa tổ ấm </a:t>
            </a:r>
            <a:r>
              <a:rPr lang="vi-VN" sz="2000" b="1" dirty="0" smtClean="0">
                <a:effectLst>
                  <a:glow rad="63500">
                    <a:schemeClr val="accent5">
                      <a:lumMod val="20000"/>
                      <a:lumOff val="80000"/>
                      <a:alpha val="40000"/>
                    </a:schemeClr>
                  </a:glow>
                  <a:reflection stA="27000" endPos="56000" dir="5400000" sy="-100000" algn="bl" rotWithShape="0"/>
                </a:effectLst>
                <a:latin typeface="Times New Roman" pitchFamily="18" charset="0"/>
                <a:cs typeface="Times New Roman" pitchFamily="18" charset="0"/>
              </a:rPr>
              <a:t>( 5 phút)</a:t>
            </a:r>
          </a:p>
          <a:p>
            <a:r>
              <a:rPr lang="vi-VN" sz="2000" dirty="0" smtClean="0">
                <a:effectLst>
                  <a:glow rad="63500">
                    <a:schemeClr val="accent5">
                      <a:lumMod val="20000"/>
                      <a:lumOff val="80000"/>
                      <a:alpha val="40000"/>
                    </a:schemeClr>
                  </a:glow>
                  <a:reflection stA="27000" endPos="56000" dir="5400000" sy="-100000" algn="bl" rotWithShape="0"/>
                </a:effectLst>
                <a:latin typeface="Times New Roman" pitchFamily="18" charset="0"/>
                <a:cs typeface="Times New Roman" pitchFamily="18" charset="0"/>
              </a:rPr>
              <a:t>Thể hiện trách nhiệm chăm lo hạnh phúc gia đình và là tấm gương sáng về ý chí vwon lên trong cuộc sống</a:t>
            </a:r>
            <a:endParaRPr lang="en-US" sz="2000" dirty="0"/>
          </a:p>
        </p:txBody>
      </p:sp>
      <p:sp>
        <p:nvSpPr>
          <p:cNvPr id="8" name="Rectangle 7"/>
          <p:cNvSpPr/>
          <p:nvPr/>
        </p:nvSpPr>
        <p:spPr>
          <a:xfrm>
            <a:off x="535766" y="6400800"/>
            <a:ext cx="4100033" cy="400110"/>
          </a:xfrm>
          <a:prstGeom prst="rect">
            <a:avLst/>
          </a:prstGeom>
        </p:spPr>
        <p:txBody>
          <a:bodyPr wrap="none">
            <a:spAutoFit/>
          </a:bodyPr>
          <a:lstStyle/>
          <a:p>
            <a:r>
              <a:rPr lang="vi-VN" sz="2000" b="1" dirty="0">
                <a:solidFill>
                  <a:srgbClr val="FFC000"/>
                </a:solidFill>
                <a:latin typeface="+mj-lt"/>
              </a:rPr>
              <a:t>Bản quyền TayViet Communication</a:t>
            </a:r>
          </a:p>
        </p:txBody>
      </p:sp>
      <p:sp>
        <p:nvSpPr>
          <p:cNvPr id="7" name="Heptagon 6"/>
          <p:cNvSpPr/>
          <p:nvPr/>
        </p:nvSpPr>
        <p:spPr>
          <a:xfrm>
            <a:off x="76200" y="1676400"/>
            <a:ext cx="609600" cy="609600"/>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solidFill>
                  <a:schemeClr val="tx1"/>
                </a:solidFill>
                <a:latin typeface="+mj-lt"/>
              </a:rPr>
              <a:t>1</a:t>
            </a:r>
            <a:endParaRPr lang="en-US" sz="2000" dirty="0">
              <a:solidFill>
                <a:schemeClr val="tx1"/>
              </a:solidFill>
              <a:latin typeface="+mj-lt"/>
            </a:endParaRPr>
          </a:p>
        </p:txBody>
      </p:sp>
      <p:sp>
        <p:nvSpPr>
          <p:cNvPr id="14" name="Heptagon 13"/>
          <p:cNvSpPr/>
          <p:nvPr/>
        </p:nvSpPr>
        <p:spPr>
          <a:xfrm>
            <a:off x="8458200" y="3505200"/>
            <a:ext cx="609600" cy="609600"/>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solidFill>
                  <a:schemeClr val="tx1"/>
                </a:solidFill>
                <a:latin typeface="+mj-lt"/>
              </a:rPr>
              <a:t>2</a:t>
            </a:r>
            <a:endParaRPr lang="en-US" sz="2000" dirty="0">
              <a:solidFill>
                <a:schemeClr val="tx1"/>
              </a:solidFill>
              <a:latin typeface="+mj-lt"/>
            </a:endParaRPr>
          </a:p>
        </p:txBody>
      </p:sp>
      <p:sp>
        <p:nvSpPr>
          <p:cNvPr id="15" name="Heptagon 14"/>
          <p:cNvSpPr/>
          <p:nvPr/>
        </p:nvSpPr>
        <p:spPr>
          <a:xfrm>
            <a:off x="78566" y="5410200"/>
            <a:ext cx="609600" cy="609600"/>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mj-lt"/>
              </a:rPr>
              <a:t>3</a:t>
            </a:r>
            <a:endParaRPr lang="en-US" sz="2000" dirty="0">
              <a:solidFill>
                <a:schemeClr val="tx1"/>
              </a:solidFill>
              <a:latin typeface="+mj-lt"/>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766" y="2819400"/>
            <a:ext cx="2359834" cy="213360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4572000"/>
            <a:ext cx="2895600" cy="2209800"/>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200" y="1219200"/>
            <a:ext cx="1981200" cy="1907381"/>
          </a:xfrm>
          <a:prstGeom prst="rect">
            <a:avLst/>
          </a:prstGeom>
        </p:spPr>
      </p:pic>
    </p:spTree>
    <p:extLst>
      <p:ext uri="{BB962C8B-B14F-4D97-AF65-F5344CB8AC3E}">
        <p14:creationId xmlns:p14="http://schemas.microsoft.com/office/powerpoint/2010/main" val="1117308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6248400"/>
            <a:ext cx="5181600" cy="1143000"/>
          </a:xfrm>
        </p:spPr>
        <p:txBody>
          <a:bodyPr>
            <a:normAutofit/>
          </a:bodyPr>
          <a:lstStyle/>
          <a:p>
            <a:r>
              <a:rPr lang="vi-VN" sz="2200" b="1" dirty="0" smtClean="0">
                <a:solidFill>
                  <a:srgbClr val="FFC000"/>
                </a:solidFill>
                <a:latin typeface="+mj-lt"/>
              </a:rPr>
              <a:t>Bản quyền TayViet Communication</a:t>
            </a:r>
            <a:r>
              <a:rPr lang="vi-VN" b="1" dirty="0" smtClean="0">
                <a:solidFill>
                  <a:srgbClr val="FFC000"/>
                </a:solidFill>
                <a:latin typeface="+mj-lt"/>
              </a:rPr>
              <a:t/>
            </a:r>
            <a:br>
              <a:rPr lang="vi-VN" b="1" dirty="0" smtClean="0">
                <a:solidFill>
                  <a:srgbClr val="FFC000"/>
                </a:solidFill>
                <a:latin typeface="+mj-lt"/>
              </a:rPr>
            </a:br>
            <a:endParaRPr lang="en-US" dirty="0"/>
          </a:p>
        </p:txBody>
      </p:sp>
      <p:sp>
        <p:nvSpPr>
          <p:cNvPr id="3" name="Content Placeholder 2"/>
          <p:cNvSpPr>
            <a:spLocks noGrp="1"/>
          </p:cNvSpPr>
          <p:nvPr>
            <p:ph idx="1"/>
          </p:nvPr>
        </p:nvSpPr>
        <p:spPr>
          <a:xfrm>
            <a:off x="76200" y="1600200"/>
            <a:ext cx="4419600" cy="4525963"/>
          </a:xfrm>
        </p:spPr>
        <p:txBody>
          <a:bodyPr>
            <a:normAutofit fontScale="77500" lnSpcReduction="20000"/>
          </a:bodyPr>
          <a:lstStyle/>
          <a:p>
            <a:pPr>
              <a:lnSpc>
                <a:spcPct val="150000"/>
              </a:lnSpc>
              <a:defRPr/>
            </a:pPr>
            <a:r>
              <a:rPr lang="vi-VN" b="1" i="1" dirty="0">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Thời lượng</a:t>
            </a:r>
            <a:r>
              <a:rPr lang="en-US" b="1" i="1" dirty="0">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 </a:t>
            </a:r>
            <a:r>
              <a:rPr lang="vi-VN" b="1" i="1" dirty="0" smtClean="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20 phút/chương </a:t>
            </a:r>
            <a:r>
              <a:rPr lang="vi-VN" b="1" i="1" dirty="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trình</a:t>
            </a:r>
            <a:endParaRPr lang="en-US" b="1" i="1" dirty="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endParaRPr>
          </a:p>
          <a:p>
            <a:pPr>
              <a:lnSpc>
                <a:spcPct val="150000"/>
              </a:lnSpc>
              <a:defRPr/>
            </a:pPr>
            <a:r>
              <a:rPr lang="en-US" b="1" i="1" dirty="0" err="1">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Tần</a:t>
            </a:r>
            <a:r>
              <a:rPr lang="en-US" b="1" i="1" dirty="0">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 </a:t>
            </a:r>
            <a:r>
              <a:rPr lang="en-US" b="1" i="1" dirty="0" err="1">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số</a:t>
            </a:r>
            <a:r>
              <a:rPr lang="en-US" b="1" i="1" dirty="0">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 </a:t>
            </a:r>
            <a:r>
              <a:rPr lang="en-US" b="1" i="1" dirty="0" err="1">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phát</a:t>
            </a:r>
            <a:r>
              <a:rPr lang="en-US" b="1" i="1" dirty="0">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 </a:t>
            </a:r>
            <a:r>
              <a:rPr lang="en-US" b="1" i="1" dirty="0" err="1">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sóng</a:t>
            </a:r>
            <a:r>
              <a:rPr lang="vi-VN" b="1" i="1" dirty="0">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 </a:t>
            </a:r>
            <a:r>
              <a:rPr lang="en-US" b="1" i="1" dirty="0" err="1">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mỗi</a:t>
            </a:r>
            <a:r>
              <a:rPr lang="en-US" b="1" i="1" dirty="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 </a:t>
            </a:r>
            <a:r>
              <a:rPr lang="en-US" b="1" i="1" dirty="0" err="1">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tuần</a:t>
            </a:r>
            <a:r>
              <a:rPr lang="en-US" b="1" i="1" dirty="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 01 </a:t>
            </a:r>
            <a:r>
              <a:rPr lang="en-US" b="1" i="1" dirty="0" err="1">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số</a:t>
            </a:r>
            <a:r>
              <a:rPr lang="en-US" b="1" i="1" dirty="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 x 52 </a:t>
            </a:r>
            <a:r>
              <a:rPr lang="en-US" b="1" i="1" dirty="0" err="1">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tuần</a:t>
            </a:r>
            <a:r>
              <a:rPr lang="en-US" b="1" i="1" dirty="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a:t>
            </a:r>
            <a:r>
              <a:rPr lang="en-US" b="1" i="1" dirty="0" err="1">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năm</a:t>
            </a:r>
            <a:endParaRPr lang="en-US" b="1" i="1" dirty="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endParaRPr>
          </a:p>
          <a:p>
            <a:pPr>
              <a:lnSpc>
                <a:spcPct val="150000"/>
              </a:lnSpc>
              <a:defRPr/>
            </a:pPr>
            <a:r>
              <a:rPr lang="vi-VN" b="1" i="1" dirty="0">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Giờ và kênh phát sóng: </a:t>
            </a:r>
            <a:r>
              <a:rPr lang="en-US" b="1" i="1" dirty="0" smtClean="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HTV</a:t>
            </a:r>
            <a:r>
              <a:rPr lang="vi-VN" b="1" i="1" dirty="0" smtClean="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 </a:t>
            </a:r>
            <a:endParaRPr lang="vi-VN" b="1" i="1" dirty="0" smtClean="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endParaRPr>
          </a:p>
          <a:p>
            <a:pPr>
              <a:lnSpc>
                <a:spcPct val="150000"/>
              </a:lnSpc>
              <a:defRPr/>
            </a:pPr>
            <a:r>
              <a:rPr lang="vi-VN" b="1" i="1" dirty="0" smtClean="0">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MC chương trình: </a:t>
            </a:r>
            <a:r>
              <a:rPr lang="vi-VN" b="1" i="1" dirty="0" smtClean="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Quý Bình</a:t>
            </a:r>
            <a:endParaRPr lang="en-US" b="1" i="1" dirty="0">
              <a:solidFill>
                <a:srgbClr val="FF3399"/>
              </a:solidFill>
              <a:effectLst>
                <a:outerShdw blurRad="38100" dist="38100" dir="2700000" algn="tl">
                  <a:srgbClr val="000000">
                    <a:alpha val="43137"/>
                  </a:srgbClr>
                </a:outerShdw>
              </a:effectLst>
              <a:latin typeface="Times New Roman" pitchFamily="18" charset="0"/>
              <a:cs typeface="Times New Roman" pitchFamily="18" charset="0"/>
            </a:endParaRPr>
          </a:p>
          <a:p>
            <a:pPr>
              <a:lnSpc>
                <a:spcPct val="150000"/>
              </a:lnSpc>
              <a:defRPr/>
            </a:pPr>
            <a:r>
              <a:rPr lang="vi-VN" b="1" i="1" dirty="0">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Đơ</a:t>
            </a:r>
            <a:r>
              <a:rPr lang="en-US" b="1" i="1" dirty="0">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n</a:t>
            </a:r>
            <a:r>
              <a:rPr lang="vi-VN" b="1" i="1" dirty="0">
                <a:solidFill>
                  <a:schemeClr val="tx2"/>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 vị sản xuất: </a:t>
            </a:r>
            <a:r>
              <a:rPr lang="vi-VN" b="1" i="1" dirty="0">
                <a:solidFill>
                  <a:srgbClr val="FF3399"/>
                </a:solidFill>
                <a:effectLst>
                  <a:outerShdw blurRad="50800" dist="50800" dir="5400000" algn="ctr" rotWithShape="0">
                    <a:schemeClr val="tx2">
                      <a:lumMod val="20000"/>
                      <a:lumOff val="80000"/>
                    </a:schemeClr>
                  </a:outerShdw>
                  <a:reflection blurRad="6350" stA="29000" endPos="31000" dir="5400000" sy="-100000" algn="bl" rotWithShape="0"/>
                </a:effectLst>
                <a:latin typeface="Times New Roman" pitchFamily="18" charset="0"/>
                <a:cs typeface="Times New Roman" pitchFamily="18" charset="0"/>
              </a:rPr>
              <a:t>Tây Việt Communication</a:t>
            </a:r>
            <a:endParaRPr lang="en-US" b="1" i="1" dirty="0">
              <a:solidFill>
                <a:srgbClr val="FF3399"/>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384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2503714" y="76199"/>
            <a:ext cx="6629400" cy="10636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b="1" dirty="0" smtClean="0">
                <a:solidFill>
                  <a:srgbClr val="FF0000"/>
                </a:solidFill>
                <a:latin typeface="+mj-lt"/>
              </a:rPr>
              <a:t>THÔNG TIN CHƯƠNG TRÌNH</a:t>
            </a:r>
            <a:endParaRPr lang="en-US" sz="3500" b="1" dirty="0">
              <a:solidFill>
                <a:srgbClr val="FF0000"/>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524000"/>
            <a:ext cx="4495800" cy="4648200"/>
          </a:xfrm>
          <a:prstGeom prst="rect">
            <a:avLst/>
          </a:prstGeom>
        </p:spPr>
      </p:pic>
    </p:spTree>
    <p:extLst>
      <p:ext uri="{BB962C8B-B14F-4D97-AF65-F5344CB8AC3E}">
        <p14:creationId xmlns:p14="http://schemas.microsoft.com/office/powerpoint/2010/main" val="4233338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6172200"/>
            <a:ext cx="5334000" cy="685800"/>
          </a:xfrm>
        </p:spPr>
        <p:txBody>
          <a:bodyPr>
            <a:normAutofit/>
          </a:bodyPr>
          <a:lstStyle/>
          <a:p>
            <a:r>
              <a:rPr lang="vi-VN" sz="2000" b="1" dirty="0" smtClean="0">
                <a:solidFill>
                  <a:srgbClr val="FFC000"/>
                </a:solidFill>
              </a:rPr>
              <a:t>Bản quyền TayViet Communication</a:t>
            </a:r>
            <a:endParaRPr lang="en-US" sz="2000" dirty="0"/>
          </a:p>
        </p:txBody>
      </p:sp>
      <p:sp>
        <p:nvSpPr>
          <p:cNvPr id="3" name="Content Placeholder 2"/>
          <p:cNvSpPr>
            <a:spLocks noGrp="1"/>
          </p:cNvSpPr>
          <p:nvPr>
            <p:ph idx="1"/>
          </p:nvPr>
        </p:nvSpPr>
        <p:spPr>
          <a:xfrm>
            <a:off x="1600200" y="2590800"/>
            <a:ext cx="6705600" cy="2666999"/>
          </a:xfrm>
        </p:spPr>
        <p:txBody>
          <a:bodyPr/>
          <a:lstStyle/>
          <a:p>
            <a:pPr>
              <a:defRPr/>
            </a:pPr>
            <a:r>
              <a:rPr lang="vi-VN" sz="2500" dirty="0">
                <a:latin typeface="+mj-lt"/>
              </a:rPr>
              <a:t>+ 01 TVC 30" đầu hoặc cuối chương trình </a:t>
            </a:r>
            <a:endParaRPr lang="en-US" sz="2500" dirty="0">
              <a:latin typeface="+mj-lt"/>
            </a:endParaRPr>
          </a:p>
          <a:p>
            <a:pPr>
              <a:defRPr/>
            </a:pPr>
            <a:r>
              <a:rPr lang="vi-VN" sz="2500" dirty="0">
                <a:latin typeface="+mj-lt"/>
              </a:rPr>
              <a:t>+ 01 Panel 05“</a:t>
            </a:r>
            <a:endParaRPr lang="en-US" sz="2500" dirty="0">
              <a:latin typeface="+mj-lt"/>
            </a:endParaRPr>
          </a:p>
          <a:p>
            <a:pPr>
              <a:defRPr/>
            </a:pPr>
            <a:r>
              <a:rPr lang="vi-VN" sz="2500" dirty="0">
                <a:latin typeface="+mj-lt"/>
              </a:rPr>
              <a:t>+ 01 Popup 05" </a:t>
            </a:r>
            <a:endParaRPr lang="en-US" sz="2500" dirty="0">
              <a:latin typeface="+mj-lt"/>
            </a:endParaRPr>
          </a:p>
          <a:p>
            <a:pPr>
              <a:defRPr/>
            </a:pPr>
            <a:r>
              <a:rPr lang="vi-VN" sz="2500" dirty="0">
                <a:latin typeface="+mj-lt"/>
              </a:rPr>
              <a:t>+ Logo </a:t>
            </a:r>
            <a:r>
              <a:rPr lang="en-US" sz="2500" dirty="0">
                <a:latin typeface="+mj-lt"/>
              </a:rPr>
              <a:t>NTT </a:t>
            </a:r>
            <a:r>
              <a:rPr lang="vi-VN" sz="2500" dirty="0">
                <a:latin typeface="+mj-lt"/>
              </a:rPr>
              <a:t>trên phông sân khấu </a:t>
            </a:r>
            <a:endParaRPr lang="en-US" sz="2500" dirty="0">
              <a:latin typeface="+mj-lt"/>
            </a:endParaRPr>
          </a:p>
          <a:p>
            <a:pPr>
              <a:defRPr/>
            </a:pPr>
            <a:r>
              <a:rPr lang="vi-VN" sz="2500" dirty="0">
                <a:latin typeface="+mj-lt"/>
              </a:rPr>
              <a:t>+ MC cảm ơn </a:t>
            </a:r>
            <a:r>
              <a:rPr lang="en-US" sz="2500" dirty="0">
                <a:latin typeface="+mj-lt"/>
              </a:rPr>
              <a:t>NTT </a:t>
            </a:r>
            <a:r>
              <a:rPr lang="vi-VN" sz="2500" dirty="0">
                <a:latin typeface="+mj-lt"/>
              </a:rPr>
              <a:t>đầu và cuối chương trình</a:t>
            </a:r>
          </a:p>
          <a:p>
            <a:pPr marL="0" indent="0">
              <a:buNone/>
            </a:pPr>
            <a:endParaRPr lang="en-US" dirty="0"/>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384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2590800" y="76199"/>
            <a:ext cx="6400800" cy="10636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b="1" dirty="0" smtClean="0">
                <a:solidFill>
                  <a:srgbClr val="FF0000"/>
                </a:solidFill>
                <a:latin typeface="+mj-lt"/>
              </a:rPr>
              <a:t>QUYỀN LỢI NHÀ TÀI TRỢ</a:t>
            </a:r>
            <a:endParaRPr lang="en-US" sz="3500" b="1" dirty="0">
              <a:solidFill>
                <a:srgbClr val="FF0000"/>
              </a:solidFill>
              <a:latin typeface="+mj-lt"/>
            </a:endParaRPr>
          </a:p>
        </p:txBody>
      </p:sp>
    </p:spTree>
    <p:extLst>
      <p:ext uri="{BB962C8B-B14F-4D97-AF65-F5344CB8AC3E}">
        <p14:creationId xmlns:p14="http://schemas.microsoft.com/office/powerpoint/2010/main" val="3081968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248400"/>
            <a:ext cx="5257800" cy="609600"/>
          </a:xfrm>
        </p:spPr>
        <p:txBody>
          <a:bodyPr>
            <a:normAutofit/>
          </a:bodyPr>
          <a:lstStyle/>
          <a:p>
            <a:r>
              <a:rPr lang="vi-VN" sz="2000" b="1" dirty="0" smtClean="0">
                <a:solidFill>
                  <a:srgbClr val="FFC000"/>
                </a:solidFill>
              </a:rPr>
              <a:t>Bản quyền TayViet Communication</a:t>
            </a:r>
            <a:endParaRPr lang="en-US" sz="2000" dirty="0"/>
          </a:p>
        </p:txBody>
      </p:sp>
      <p:sp>
        <p:nvSpPr>
          <p:cNvPr id="3" name="Content Placeholder 2"/>
          <p:cNvSpPr>
            <a:spLocks noGrp="1"/>
          </p:cNvSpPr>
          <p:nvPr>
            <p:ph idx="1"/>
          </p:nvPr>
        </p:nvSpPr>
        <p:spPr>
          <a:xfrm>
            <a:off x="76200" y="1417637"/>
            <a:ext cx="6096001" cy="4830763"/>
          </a:xfrm>
        </p:spPr>
        <p:txBody>
          <a:bodyPr>
            <a:normAutofit fontScale="55000" lnSpcReduction="20000"/>
          </a:bodyPr>
          <a:lstStyle/>
          <a:p>
            <a:pPr>
              <a:lnSpc>
                <a:spcPct val="160000"/>
              </a:lnSpc>
            </a:pPr>
            <a:r>
              <a:rPr lang="vi-VN" sz="4000" dirty="0" smtClean="0">
                <a:solidFill>
                  <a:srgbClr val="002060"/>
                </a:solidFill>
                <a:latin typeface="Times New Roman" pitchFamily="18" charset="0"/>
                <a:cs typeface="Times New Roman" pitchFamily="18" charset="0"/>
              </a:rPr>
              <a:t>Cập nhật video hàng tuần trên kênh youtube của đơn vị sản xuất</a:t>
            </a:r>
          </a:p>
          <a:p>
            <a:pPr>
              <a:lnSpc>
                <a:spcPct val="160000"/>
              </a:lnSpc>
            </a:pPr>
            <a:r>
              <a:rPr lang="vi-VN" sz="4000" dirty="0" smtClean="0">
                <a:solidFill>
                  <a:srgbClr val="002060"/>
                </a:solidFill>
                <a:latin typeface="Times New Roman" pitchFamily="18" charset="0"/>
                <a:cs typeface="Times New Roman" pitchFamily="18" charset="0"/>
              </a:rPr>
              <a:t>Giới thiệu từng tập trước ngày phát sóng trên trang facebook của đơn vị sản xuất</a:t>
            </a:r>
          </a:p>
          <a:p>
            <a:pPr>
              <a:lnSpc>
                <a:spcPct val="160000"/>
              </a:lnSpc>
            </a:pPr>
            <a:r>
              <a:rPr lang="vi-VN" sz="4000" dirty="0" smtClean="0">
                <a:solidFill>
                  <a:srgbClr val="002060"/>
                </a:solidFill>
                <a:latin typeface="Times New Roman" pitchFamily="18" charset="0"/>
                <a:cs typeface="Times New Roman" pitchFamily="18" charset="0"/>
              </a:rPr>
              <a:t>Lập fanpage cho chương trình</a:t>
            </a:r>
          </a:p>
          <a:p>
            <a:pPr>
              <a:lnSpc>
                <a:spcPct val="160000"/>
              </a:lnSpc>
            </a:pPr>
            <a:r>
              <a:rPr lang="vi-VN" sz="4000" dirty="0" smtClean="0">
                <a:solidFill>
                  <a:srgbClr val="002060"/>
                </a:solidFill>
                <a:latin typeface="Times New Roman" pitchFamily="18" charset="0"/>
                <a:cs typeface="Times New Roman" pitchFamily="18" charset="0"/>
              </a:rPr>
              <a:t>Giới thiệu trailer trên sóng truyền hình</a:t>
            </a:r>
            <a:endParaRPr lang="vi-VN" sz="4000" b="1" i="1" dirty="0" smtClean="0">
              <a:solidFill>
                <a:srgbClr val="002060"/>
              </a:solidFill>
              <a:latin typeface="Times New Roman" pitchFamily="18" charset="0"/>
              <a:cs typeface="Times New Roman" pitchFamily="18" charset="0"/>
            </a:endParaRPr>
          </a:p>
          <a:p>
            <a:pPr>
              <a:lnSpc>
                <a:spcPct val="160000"/>
              </a:lnSpc>
            </a:pPr>
            <a:r>
              <a:rPr lang="vi-VN" sz="4000" dirty="0" smtClean="0">
                <a:solidFill>
                  <a:srgbClr val="002060"/>
                </a:solidFill>
                <a:latin typeface="Times New Roman" pitchFamily="18" charset="0"/>
                <a:cs typeface="Times New Roman" pitchFamily="18" charset="0"/>
              </a:rPr>
              <a:t>Giải đáp thư từ, thắc mắc của khán giả</a:t>
            </a:r>
          </a:p>
          <a:p>
            <a:pPr>
              <a:lnSpc>
                <a:spcPct val="160000"/>
              </a:lnSpc>
            </a:pPr>
            <a:r>
              <a:rPr lang="vi-VN" sz="4000" dirty="0" smtClean="0">
                <a:solidFill>
                  <a:srgbClr val="002060"/>
                </a:solidFill>
                <a:latin typeface="Times New Roman" pitchFamily="18" charset="0"/>
                <a:cs typeface="Times New Roman" pitchFamily="18" charset="0"/>
              </a:rPr>
              <a:t>Tiếp nhận những câu chuyện thực tế của khán giả đưa vào chương trình.</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2362200" y="76200"/>
            <a:ext cx="6629400" cy="106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300" b="1" dirty="0" smtClean="0">
                <a:solidFill>
                  <a:srgbClr val="FF0000"/>
                </a:solidFill>
                <a:latin typeface="+mj-lt"/>
              </a:rPr>
              <a:t>CHIẾN LƯỢC TRUYỀN THÔNG</a:t>
            </a:r>
            <a:endParaRPr lang="en-US" sz="3300" b="1" dirty="0">
              <a:solidFill>
                <a:srgbClr val="FF0000"/>
              </a:solidFill>
              <a:latin typeface="+mj-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95401"/>
            <a:ext cx="27432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3048000"/>
            <a:ext cx="1828800" cy="182373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5067300"/>
            <a:ext cx="2667000" cy="1638300"/>
          </a:xfrm>
          <a:prstGeom prst="rect">
            <a:avLst/>
          </a:prstGeom>
        </p:spPr>
      </p:pic>
    </p:spTree>
    <p:extLst>
      <p:ext uri="{BB962C8B-B14F-4D97-AF65-F5344CB8AC3E}">
        <p14:creationId xmlns:p14="http://schemas.microsoft.com/office/powerpoint/2010/main" val="2141053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57300"/>
            <a:ext cx="8191500" cy="4838700"/>
          </a:xfrm>
          <a:prstGeom prst="rect">
            <a:avLst/>
          </a:prstGeom>
        </p:spPr>
      </p:pic>
      <p:sp>
        <p:nvSpPr>
          <p:cNvPr id="2" name="Title 1"/>
          <p:cNvSpPr>
            <a:spLocks noGrp="1"/>
          </p:cNvSpPr>
          <p:nvPr>
            <p:ph type="title"/>
          </p:nvPr>
        </p:nvSpPr>
        <p:spPr>
          <a:xfrm>
            <a:off x="76200" y="6400800"/>
            <a:ext cx="4267200" cy="533400"/>
          </a:xfrm>
        </p:spPr>
        <p:txBody>
          <a:bodyPr>
            <a:normAutofit fontScale="90000"/>
          </a:bodyPr>
          <a:lstStyle/>
          <a:p>
            <a:r>
              <a:rPr lang="vi-VN" sz="2200" b="1" dirty="0" smtClean="0">
                <a:solidFill>
                  <a:srgbClr val="FFC000"/>
                </a:solidFill>
              </a:rPr>
              <a:t>Bản quyền TayViet Communication</a:t>
            </a:r>
            <a:r>
              <a:rPr lang="en-US" sz="2000" dirty="0" smtClean="0"/>
              <a:t/>
            </a:r>
            <a:br>
              <a:rPr lang="en-US" sz="2000" dirty="0" smtClean="0"/>
            </a:br>
            <a:endParaRPr lang="en-US" sz="20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8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85800" y="4876800"/>
            <a:ext cx="7772399" cy="1169551"/>
          </a:xfrm>
          <a:prstGeom prst="rect">
            <a:avLst/>
          </a:prstGeom>
        </p:spPr>
        <p:txBody>
          <a:bodyPr wrap="square">
            <a:spAutoFit/>
          </a:bodyPr>
          <a:lstStyle/>
          <a:p>
            <a:pPr algn="ctr"/>
            <a:r>
              <a:rPr lang="vi-VN" sz="3500" b="1" i="1" dirty="0">
                <a:solidFill>
                  <a:srgbClr val="EE1700"/>
                </a:solidFill>
                <a:effectLst>
                  <a:glow rad="127000">
                    <a:schemeClr val="accent6">
                      <a:lumMod val="20000"/>
                      <a:lumOff val="80000"/>
                    </a:schemeClr>
                  </a:glow>
                </a:effectLst>
                <a:latin typeface="+mj-lt"/>
                <a:cs typeface="Times New Roman" pitchFamily="18" charset="0"/>
              </a:rPr>
              <a:t>Chân thành cảm ơn quí đơn vị đã giành thời gian xem chương trình!!  </a:t>
            </a:r>
            <a:endParaRPr lang="en-US" sz="3500" dirty="0">
              <a:solidFill>
                <a:srgbClr val="FF0000"/>
              </a:solidFill>
              <a:latin typeface="+mj-lt"/>
            </a:endParaRPr>
          </a:p>
        </p:txBody>
      </p:sp>
      <p:sp>
        <p:nvSpPr>
          <p:cNvPr id="3" name="Content Placeholder 2"/>
          <p:cNvSpPr>
            <a:spLocks noGrp="1"/>
          </p:cNvSpPr>
          <p:nvPr>
            <p:ph idx="1"/>
          </p:nvPr>
        </p:nvSpPr>
        <p:spPr/>
        <p:txBody>
          <a:bodyPr/>
          <a:lstStyle/>
          <a:p>
            <a:pPr marL="0" indent="0">
              <a:buNone/>
            </a:pPr>
            <a:endParaRPr lang="vi-VN" dirty="0" smtClean="0"/>
          </a:p>
          <a:p>
            <a:endParaRPr lang="en-US" dirty="0"/>
          </a:p>
        </p:txBody>
      </p:sp>
    </p:spTree>
    <p:extLst>
      <p:ext uri="{BB962C8B-B14F-4D97-AF65-F5344CB8AC3E}">
        <p14:creationId xmlns:p14="http://schemas.microsoft.com/office/powerpoint/2010/main" val="2053315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397</Words>
  <Application>Microsoft Office PowerPoint</Application>
  <PresentationFormat>On-screen Show (4:3)</PresentationFormat>
  <Paragraphs>43</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Times New Roman</vt:lpstr>
      <vt:lpstr>Wingdings</vt:lpstr>
      <vt:lpstr>Office Theme</vt:lpstr>
      <vt:lpstr>Hân hạnh giới thiệu chương trình </vt:lpstr>
      <vt:lpstr>Bản quyền TayViet Communication </vt:lpstr>
      <vt:lpstr>               Vượt lên chính mình (7 phút) Điểm những khó khăn, vất vả của gia đình, bản thân lúc mới bước chân vào đời... Và những khát khao vươn lên chinh phục ước mơ.</vt:lpstr>
      <vt:lpstr>Bản quyền TayViet Communication </vt:lpstr>
      <vt:lpstr>Bản quyền TayViet Communication</vt:lpstr>
      <vt:lpstr>Bản quyền TayViet Communication</vt:lpstr>
      <vt:lpstr>Bản quyền TayViet Communication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Tay Viet</dc:creator>
  <cp:lastModifiedBy>Windows User</cp:lastModifiedBy>
  <cp:revision>25</cp:revision>
  <dcterms:created xsi:type="dcterms:W3CDTF">2018-01-22T02:11:11Z</dcterms:created>
  <dcterms:modified xsi:type="dcterms:W3CDTF">2018-03-22T08:18:54Z</dcterms:modified>
</cp:coreProperties>
</file>